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12192000" cy="6858000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 Urbanska" initials="MU" lastIdx="2" clrIdx="0">
    <p:extLst>
      <p:ext uri="{19B8F6BF-5375-455C-9EA6-DF929625EA0E}">
        <p15:presenceInfo xmlns:p15="http://schemas.microsoft.com/office/powerpoint/2012/main" userId="S-1-5-21-703563230-1894330409-3941025796-11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21"/>
    <a:srgbClr val="F4E7B2"/>
    <a:srgbClr val="EED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CCAEE-FAF8-46BB-AE81-C3FD97A421E4}" type="datetimeFigureOut">
              <a:rPr lang="pl-PL" smtClean="0"/>
              <a:t>17.11.2017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0BA92-822C-4893-AAF0-0967A8CF0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340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194AA-0D29-4C90-851A-52596ACAF204}" type="datetimeFigureOut">
              <a:rPr lang="pl-PL" smtClean="0"/>
              <a:t>17.11.2017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C41BF-F182-417B-B1A4-6F88A26B1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4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B174-772D-47C9-81D6-29833D5DE456}" type="datetimeFigureOut">
              <a:rPr lang="pl-PL" smtClean="0"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BC52-B4AD-4EC0-BD61-41215A1B91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B174-772D-47C9-81D6-29833D5DE456}" type="datetimeFigureOut">
              <a:rPr lang="pl-PL" smtClean="0"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BC52-B4AD-4EC0-BD61-41215A1B91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B174-772D-47C9-81D6-29833D5DE456}" type="datetimeFigureOut">
              <a:rPr lang="pl-PL" smtClean="0"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BC52-B4AD-4EC0-BD61-41215A1B91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06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B174-772D-47C9-81D6-29833D5DE456}" type="datetimeFigureOut">
              <a:rPr lang="pl-PL" smtClean="0"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BC52-B4AD-4EC0-BD61-41215A1B91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561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B174-772D-47C9-81D6-29833D5DE456}" type="datetimeFigureOut">
              <a:rPr lang="pl-PL" smtClean="0"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BC52-B4AD-4EC0-BD61-41215A1B91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97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B174-772D-47C9-81D6-29833D5DE456}" type="datetimeFigureOut">
              <a:rPr lang="pl-PL" smtClean="0"/>
              <a:t>17.11.2017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BC52-B4AD-4EC0-BD61-41215A1B91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386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B174-772D-47C9-81D6-29833D5DE456}" type="datetimeFigureOut">
              <a:rPr lang="pl-PL" smtClean="0"/>
              <a:t>17.11.2017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BC52-B4AD-4EC0-BD61-41215A1B91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057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B174-772D-47C9-81D6-29833D5DE456}" type="datetimeFigureOut">
              <a:rPr lang="pl-PL" smtClean="0"/>
              <a:t>17.11.2017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BC52-B4AD-4EC0-BD61-41215A1B91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90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B174-772D-47C9-81D6-29833D5DE456}" type="datetimeFigureOut">
              <a:rPr lang="pl-PL" smtClean="0"/>
              <a:t>17.11.2017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BC52-B4AD-4EC0-BD61-41215A1B91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69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B174-772D-47C9-81D6-29833D5DE456}" type="datetimeFigureOut">
              <a:rPr lang="pl-PL" smtClean="0"/>
              <a:t>17.11.2017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BC52-B4AD-4EC0-BD61-41215A1B91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95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B174-772D-47C9-81D6-29833D5DE456}" type="datetimeFigureOut">
              <a:rPr lang="pl-PL" smtClean="0"/>
              <a:t>17.11.2017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4BC52-B4AD-4EC0-BD61-41215A1B91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74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B174-772D-47C9-81D6-29833D5DE456}" type="datetimeFigureOut">
              <a:rPr lang="pl-PL" smtClean="0"/>
              <a:t>17.11.2017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4BC52-B4AD-4EC0-BD61-41215A1B91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49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8" y="330820"/>
            <a:ext cx="960021" cy="1448044"/>
          </a:xfrm>
          <a:prstGeom prst="rect">
            <a:avLst/>
          </a:prstGeom>
        </p:spPr>
      </p:pic>
      <p:sp>
        <p:nvSpPr>
          <p:cNvPr id="5" name="Titel 6"/>
          <p:cNvSpPr txBox="1">
            <a:spLocks/>
          </p:cNvSpPr>
          <p:nvPr/>
        </p:nvSpPr>
        <p:spPr>
          <a:xfrm>
            <a:off x="1531125" y="261590"/>
            <a:ext cx="9089390" cy="93548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2500" lnSpcReduction="10000"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PZPN_2015" pitchFamily="50" charset="-18"/>
              </a:rPr>
              <a:t>Attendance at Polish National team Qualifying games for FIFA WC Russia 2018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531440" y="6545281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hocolate Caliente" panose="02000506080000020003" pitchFamily="2" charset="-18"/>
              </a:rPr>
              <a:t>LaczyNasPilka.pl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0AE089A-73C8-402E-8935-5F5E28C4F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556270"/>
              </p:ext>
            </p:extLst>
          </p:nvPr>
        </p:nvGraphicFramePr>
        <p:xfrm>
          <a:off x="1069041" y="2555071"/>
          <a:ext cx="9332259" cy="3690735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207474">
                  <a:extLst>
                    <a:ext uri="{9D8B030D-6E8A-4147-A177-3AD203B41FA5}">
                      <a16:colId xmlns:a16="http://schemas.microsoft.com/office/drawing/2014/main" val="3627707018"/>
                    </a:ext>
                  </a:extLst>
                </a:gridCol>
                <a:gridCol w="847616">
                  <a:extLst>
                    <a:ext uri="{9D8B030D-6E8A-4147-A177-3AD203B41FA5}">
                      <a16:colId xmlns:a16="http://schemas.microsoft.com/office/drawing/2014/main" val="787333029"/>
                    </a:ext>
                  </a:extLst>
                </a:gridCol>
                <a:gridCol w="282230">
                  <a:extLst>
                    <a:ext uri="{9D8B030D-6E8A-4147-A177-3AD203B41FA5}">
                      <a16:colId xmlns:a16="http://schemas.microsoft.com/office/drawing/2014/main" val="1939204046"/>
                    </a:ext>
                  </a:extLst>
                </a:gridCol>
                <a:gridCol w="564923">
                  <a:extLst>
                    <a:ext uri="{9D8B030D-6E8A-4147-A177-3AD203B41FA5}">
                      <a16:colId xmlns:a16="http://schemas.microsoft.com/office/drawing/2014/main" val="89346787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76065649"/>
                    </a:ext>
                  </a:extLst>
                </a:gridCol>
                <a:gridCol w="862940">
                  <a:extLst>
                    <a:ext uri="{9D8B030D-6E8A-4147-A177-3AD203B41FA5}">
                      <a16:colId xmlns:a16="http://schemas.microsoft.com/office/drawing/2014/main" val="4164803689"/>
                    </a:ext>
                  </a:extLst>
                </a:gridCol>
                <a:gridCol w="241506">
                  <a:extLst>
                    <a:ext uri="{9D8B030D-6E8A-4147-A177-3AD203B41FA5}">
                      <a16:colId xmlns:a16="http://schemas.microsoft.com/office/drawing/2014/main" val="4082686314"/>
                    </a:ext>
                  </a:extLst>
                </a:gridCol>
                <a:gridCol w="430299">
                  <a:extLst>
                    <a:ext uri="{9D8B030D-6E8A-4147-A177-3AD203B41FA5}">
                      <a16:colId xmlns:a16="http://schemas.microsoft.com/office/drawing/2014/main" val="4153119075"/>
                    </a:ext>
                  </a:extLst>
                </a:gridCol>
                <a:gridCol w="699547">
                  <a:extLst>
                    <a:ext uri="{9D8B030D-6E8A-4147-A177-3AD203B41FA5}">
                      <a16:colId xmlns:a16="http://schemas.microsoft.com/office/drawing/2014/main" val="956883624"/>
                    </a:ext>
                  </a:extLst>
                </a:gridCol>
                <a:gridCol w="564923">
                  <a:extLst>
                    <a:ext uri="{9D8B030D-6E8A-4147-A177-3AD203B41FA5}">
                      <a16:colId xmlns:a16="http://schemas.microsoft.com/office/drawing/2014/main" val="647315172"/>
                    </a:ext>
                  </a:extLst>
                </a:gridCol>
                <a:gridCol w="564923">
                  <a:extLst>
                    <a:ext uri="{9D8B030D-6E8A-4147-A177-3AD203B41FA5}">
                      <a16:colId xmlns:a16="http://schemas.microsoft.com/office/drawing/2014/main" val="4202126350"/>
                    </a:ext>
                  </a:extLst>
                </a:gridCol>
                <a:gridCol w="646018">
                  <a:extLst>
                    <a:ext uri="{9D8B030D-6E8A-4147-A177-3AD203B41FA5}">
                      <a16:colId xmlns:a16="http://schemas.microsoft.com/office/drawing/2014/main" val="3741874394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1662670152"/>
                    </a:ext>
                  </a:extLst>
                </a:gridCol>
                <a:gridCol w="370571">
                  <a:extLst>
                    <a:ext uri="{9D8B030D-6E8A-4147-A177-3AD203B41FA5}">
                      <a16:colId xmlns:a16="http://schemas.microsoft.com/office/drawing/2014/main" val="3058431257"/>
                    </a:ext>
                  </a:extLst>
                </a:gridCol>
                <a:gridCol w="345709">
                  <a:extLst>
                    <a:ext uri="{9D8B030D-6E8A-4147-A177-3AD203B41FA5}">
                      <a16:colId xmlns:a16="http://schemas.microsoft.com/office/drawing/2014/main" val="2032679217"/>
                    </a:ext>
                  </a:extLst>
                </a:gridCol>
              </a:tblGrid>
              <a:tr h="320739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000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Public Characteristics at the games of Polish National Team </a:t>
                      </a: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87678"/>
                  </a:ext>
                </a:extLst>
              </a:tr>
              <a:tr h="247960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51102"/>
                  </a:ext>
                </a:extLst>
              </a:tr>
              <a:tr h="281772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348456"/>
                  </a:ext>
                </a:extLst>
              </a:tr>
              <a:tr h="4057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Age 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Under 12 </a:t>
                      </a:r>
                      <a:r>
                        <a:rPr lang="pl-PL" sz="1100" b="1" u="none" strike="noStrike" dirty="0" err="1">
                          <a:effectLst/>
                        </a:rPr>
                        <a:t>years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13-18 </a:t>
                      </a:r>
                      <a:r>
                        <a:rPr lang="pl-PL" sz="1100" b="1" u="none" strike="noStrike" dirty="0" err="1">
                          <a:effectLst/>
                        </a:rPr>
                        <a:t>years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19-30 </a:t>
                      </a:r>
                      <a:r>
                        <a:rPr lang="pl-PL" sz="1100" b="1" u="none" strike="noStrike" dirty="0" err="1">
                          <a:effectLst/>
                        </a:rPr>
                        <a:t>years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31-45 </a:t>
                      </a:r>
                      <a:r>
                        <a:rPr lang="pl-PL" sz="1100" b="1" u="none" strike="noStrike" dirty="0" err="1">
                          <a:effectLst/>
                        </a:rPr>
                        <a:t>years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46 </a:t>
                      </a:r>
                      <a:r>
                        <a:rPr lang="pl-PL" sz="1100" b="1" u="none" strike="noStrike" dirty="0" err="1">
                          <a:effectLst/>
                        </a:rPr>
                        <a:t>years</a:t>
                      </a:r>
                      <a:r>
                        <a:rPr lang="pl-PL" sz="1100" b="1" u="none" strike="noStrike" dirty="0">
                          <a:effectLst/>
                        </a:rPr>
                        <a:t> &amp; </a:t>
                      </a:r>
                      <a:r>
                        <a:rPr lang="pl-PL" sz="1100" b="1" u="none" strike="noStrike" dirty="0" err="1">
                          <a:effectLst/>
                        </a:rPr>
                        <a:t>more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353772"/>
                  </a:ext>
                </a:extLst>
              </a:tr>
              <a:tr h="4057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 err="1">
                          <a:effectLst/>
                        </a:rPr>
                        <a:t>Gender</a:t>
                      </a:r>
                      <a:r>
                        <a:rPr lang="pl-PL" sz="1100" b="1" u="none" strike="noStrike" dirty="0">
                          <a:effectLst/>
                        </a:rPr>
                        <a:t> 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Women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Man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pl-PL" sz="1100" u="none" strike="noStrike">
                          <a:effectLst/>
                        </a:rPr>
                        <a:t>Męż</a:t>
                      </a:r>
                      <a:endParaRPr lang="pl-PL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Męż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Women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Man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pl-PL" sz="1100" u="none" strike="noStrike">
                          <a:effectLst/>
                        </a:rPr>
                        <a:t>Męż</a:t>
                      </a:r>
                      <a:endParaRPr lang="pl-PL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Women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Man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Women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Man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 err="1">
                          <a:effectLst/>
                        </a:rPr>
                        <a:t>Women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Man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pl-PL" sz="1100" u="none" strike="noStrike">
                          <a:effectLst/>
                        </a:rPr>
                        <a:t>Męż</a:t>
                      </a:r>
                      <a:endParaRPr lang="pl-PL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53687"/>
                  </a:ext>
                </a:extLst>
              </a:tr>
              <a:tr h="405752"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2,3%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9,6%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pl-PL" sz="1100" u="none" strike="noStrike" dirty="0">
                          <a:effectLst/>
                        </a:rPr>
                        <a:t>9,6%</a:t>
                      </a:r>
                      <a:endParaRPr lang="pl-PL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9,6%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1,4%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3,3%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3,3%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7,4%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19,2%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8,2%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34,5%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2,3%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11,8%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11,8%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112317"/>
                  </a:ext>
                </a:extLst>
              </a:tr>
              <a:tr h="4057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% in Age </a:t>
                      </a:r>
                      <a:r>
                        <a:rPr lang="pl-PL" sz="1100" b="1" u="none" strike="noStrike" dirty="0" err="1">
                          <a:effectLst/>
                        </a:rPr>
                        <a:t>Category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11,9%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4,7%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26,6%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42,7%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14,0%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595541"/>
                  </a:ext>
                </a:extLst>
              </a:tr>
              <a:tr h="405752">
                <a:tc>
                  <a:txBody>
                    <a:bodyPr/>
                    <a:lstStyle/>
                    <a:p>
                      <a:pPr algn="ct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779906"/>
                  </a:ext>
                </a:extLst>
              </a:tr>
              <a:tr h="4057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 err="1">
                          <a:effectLst/>
                        </a:rPr>
                        <a:t>Women</a:t>
                      </a:r>
                      <a:r>
                        <a:rPr lang="pl-PL" sz="1100" b="1" u="none" strike="noStrike" dirty="0">
                          <a:effectLst/>
                        </a:rPr>
                        <a:t> Total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21,7%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18649"/>
                  </a:ext>
                </a:extLst>
              </a:tr>
              <a:tr h="4057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u="none" strike="noStrike" dirty="0">
                          <a:effectLst/>
                        </a:rPr>
                        <a:t>Men Total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</a:rPr>
                        <a:t>78,2%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681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03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8" y="330820"/>
            <a:ext cx="960021" cy="144804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531440" y="6545281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hocolate Caliente" panose="02000506080000020003" pitchFamily="2" charset="-18"/>
              </a:rPr>
              <a:t>LaczyNasPilka.pl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F2036BD-EF79-4009-B102-DA30BD0AA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77454"/>
              </p:ext>
            </p:extLst>
          </p:nvPr>
        </p:nvGraphicFramePr>
        <p:xfrm>
          <a:off x="7409610" y="1423555"/>
          <a:ext cx="3867253" cy="472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5195">
                  <a:extLst>
                    <a:ext uri="{9D8B030D-6E8A-4147-A177-3AD203B41FA5}">
                      <a16:colId xmlns:a16="http://schemas.microsoft.com/office/drawing/2014/main" val="2789286551"/>
                    </a:ext>
                  </a:extLst>
                </a:gridCol>
                <a:gridCol w="2035264">
                  <a:extLst>
                    <a:ext uri="{9D8B030D-6E8A-4147-A177-3AD203B41FA5}">
                      <a16:colId xmlns:a16="http://schemas.microsoft.com/office/drawing/2014/main" val="1837561090"/>
                    </a:ext>
                  </a:extLst>
                </a:gridCol>
                <a:gridCol w="986794">
                  <a:extLst>
                    <a:ext uri="{9D8B030D-6E8A-4147-A177-3AD203B41FA5}">
                      <a16:colId xmlns:a16="http://schemas.microsoft.com/office/drawing/2014/main" val="2123569745"/>
                    </a:ext>
                  </a:extLst>
                </a:gridCol>
              </a:tblGrid>
              <a:tr h="2825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Nr.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noProof="0" dirty="0">
                          <a:effectLst/>
                        </a:rPr>
                        <a:t>Voivodeship</a:t>
                      </a:r>
                      <a:r>
                        <a:rPr lang="pl-PL" sz="1000" u="none" strike="noStrike" noProof="0" dirty="0">
                          <a:effectLst/>
                        </a:rPr>
                        <a:t> </a:t>
                      </a:r>
                      <a:endParaRPr lang="en-GB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%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23874"/>
                  </a:ext>
                </a:extLst>
              </a:tr>
              <a:tr h="2712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dolnośląskie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4,3%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863863"/>
                  </a:ext>
                </a:extLst>
              </a:tr>
              <a:tr h="29112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kujawsko-pomorskie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3,8%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7228186"/>
                  </a:ext>
                </a:extLst>
              </a:tr>
              <a:tr h="2825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lubelskie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5,9%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2820596"/>
                  </a:ext>
                </a:extLst>
              </a:tr>
              <a:tr h="2712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lubuskie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1,4%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406726"/>
                  </a:ext>
                </a:extLst>
              </a:tr>
              <a:tr h="2825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łódzkie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8,3%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2172697"/>
                  </a:ext>
                </a:extLst>
              </a:tr>
              <a:tr h="2825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małopolskie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4,9%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2887549"/>
                  </a:ext>
                </a:extLst>
              </a:tr>
              <a:tr h="2825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mazowieckie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27,0%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9753074"/>
                  </a:ext>
                </a:extLst>
              </a:tr>
              <a:tr h="2825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opolskie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1,6%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5369721"/>
                  </a:ext>
                </a:extLst>
              </a:tr>
              <a:tr h="2825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podkarpackie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5,4%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6234991"/>
                  </a:ext>
                </a:extLst>
              </a:tr>
              <a:tr h="2712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podlaskie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2,6%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0643470"/>
                  </a:ext>
                </a:extLst>
              </a:tr>
              <a:tr h="2712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pomorskie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6,8%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2682593"/>
                  </a:ext>
                </a:extLst>
              </a:tr>
              <a:tr h="2712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śląskie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11,9%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0907660"/>
                  </a:ext>
                </a:extLst>
              </a:tr>
              <a:tr h="2825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świętokrzyskie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2,4%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379598"/>
                  </a:ext>
                </a:extLst>
              </a:tr>
              <a:tr h="2712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warmińsko-mazurskie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3,8%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3924764"/>
                  </a:ext>
                </a:extLst>
              </a:tr>
              <a:tr h="2712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wielkopolskie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5,0%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0413942"/>
                  </a:ext>
                </a:extLst>
              </a:tr>
              <a:tr h="2712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zachodniopomorskie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4,4%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8145273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37" y="1423555"/>
            <a:ext cx="5186563" cy="483713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66758" y="437605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4,3%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003102" y="4244782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DOLNOŚLĄSKIE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263145" y="287561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3,8%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141701" y="2517875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KUJAWSKO-</a:t>
            </a:r>
          </a:p>
          <a:p>
            <a:r>
              <a:rPr lang="pl-PL" sz="1000" dirty="0">
                <a:solidFill>
                  <a:schemeClr val="bg1"/>
                </a:solidFill>
              </a:rPr>
              <a:t>-POMORSKIE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5500157" y="437605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5,9%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469701" y="4140133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LUBELSKIE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22B478B-0182-434B-BD34-0268093920D1}"/>
              </a:ext>
            </a:extLst>
          </p:cNvPr>
          <p:cNvSpPr txBox="1"/>
          <p:nvPr/>
        </p:nvSpPr>
        <p:spPr>
          <a:xfrm>
            <a:off x="4386016" y="3044893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MAZOWIECKIE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A439C96-E1EB-4349-B656-77627971FCC9}"/>
              </a:ext>
            </a:extLst>
          </p:cNvPr>
          <p:cNvSpPr txBox="1"/>
          <p:nvPr/>
        </p:nvSpPr>
        <p:spPr>
          <a:xfrm>
            <a:off x="4563147" y="324494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27%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A55C139-5CED-44FA-A2CB-B5CFF657B983}"/>
              </a:ext>
            </a:extLst>
          </p:cNvPr>
          <p:cNvSpPr txBox="1"/>
          <p:nvPr/>
        </p:nvSpPr>
        <p:spPr>
          <a:xfrm>
            <a:off x="4288680" y="4597823"/>
            <a:ext cx="1079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ŚWIĘTOKRZYSKIE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643AC6A-4E04-4C49-BFEC-169B58CF07BC}"/>
              </a:ext>
            </a:extLst>
          </p:cNvPr>
          <p:cNvSpPr txBox="1"/>
          <p:nvPr/>
        </p:nvSpPr>
        <p:spPr>
          <a:xfrm>
            <a:off x="4492336" y="474961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2,4%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60FD58A-BC10-4EFA-97CB-DE0AB863E72D}"/>
              </a:ext>
            </a:extLst>
          </p:cNvPr>
          <p:cNvSpPr txBox="1"/>
          <p:nvPr/>
        </p:nvSpPr>
        <p:spPr>
          <a:xfrm>
            <a:off x="4025701" y="5320486"/>
            <a:ext cx="933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MAŁOPOLSKIE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5995719-AEA0-46F7-B352-862AE670C83F}"/>
              </a:ext>
            </a:extLst>
          </p:cNvPr>
          <p:cNvSpPr txBox="1"/>
          <p:nvPr/>
        </p:nvSpPr>
        <p:spPr>
          <a:xfrm>
            <a:off x="4192693" y="550970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4,9%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3F59890-B7E0-4562-BDA7-0020159EC4F8}"/>
              </a:ext>
            </a:extLst>
          </p:cNvPr>
          <p:cNvSpPr txBox="1"/>
          <p:nvPr/>
        </p:nvSpPr>
        <p:spPr>
          <a:xfrm>
            <a:off x="3738342" y="3821358"/>
            <a:ext cx="62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ŁÓDZKIE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04BDCC9-AD09-493A-A00E-37B40D4D1DAD}"/>
              </a:ext>
            </a:extLst>
          </p:cNvPr>
          <p:cNvSpPr txBox="1"/>
          <p:nvPr/>
        </p:nvSpPr>
        <p:spPr>
          <a:xfrm>
            <a:off x="3738342" y="400672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8,3%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224BD21E-5D11-4894-8285-5A39BDA77E9F}"/>
              </a:ext>
            </a:extLst>
          </p:cNvPr>
          <p:cNvSpPr txBox="1"/>
          <p:nvPr/>
        </p:nvSpPr>
        <p:spPr>
          <a:xfrm>
            <a:off x="2307451" y="3290296"/>
            <a:ext cx="10262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WIELKOPOLSKIE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1B8794F-E0A2-47C9-B5FA-1956BD4190EB}"/>
              </a:ext>
            </a:extLst>
          </p:cNvPr>
          <p:cNvSpPr txBox="1"/>
          <p:nvPr/>
        </p:nvSpPr>
        <p:spPr>
          <a:xfrm>
            <a:off x="2603372" y="3502184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5%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1723FEF9-9AC6-4848-89DC-6D6405606070}"/>
              </a:ext>
            </a:extLst>
          </p:cNvPr>
          <p:cNvSpPr txBox="1"/>
          <p:nvPr/>
        </p:nvSpPr>
        <p:spPr>
          <a:xfrm>
            <a:off x="2778076" y="1756388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POMORSKIE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846356DF-23E1-4C3B-A6E7-4ABD9B3928E3}"/>
              </a:ext>
            </a:extLst>
          </p:cNvPr>
          <p:cNvSpPr txBox="1"/>
          <p:nvPr/>
        </p:nvSpPr>
        <p:spPr>
          <a:xfrm>
            <a:off x="2901891" y="190684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6,8%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588A47B8-0B99-49E2-A530-6660F15D68C8}"/>
              </a:ext>
            </a:extLst>
          </p:cNvPr>
          <p:cNvSpPr txBox="1"/>
          <p:nvPr/>
        </p:nvSpPr>
        <p:spPr>
          <a:xfrm>
            <a:off x="5299590" y="2471709"/>
            <a:ext cx="763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PODLASKIE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30911AF-2923-44BD-AF17-E6FE885B54EC}"/>
              </a:ext>
            </a:extLst>
          </p:cNvPr>
          <p:cNvSpPr txBox="1"/>
          <p:nvPr/>
        </p:nvSpPr>
        <p:spPr>
          <a:xfrm>
            <a:off x="5348464" y="262410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2,6%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C3EB334-4000-49B2-9A9D-00BAE7B23AC4}"/>
              </a:ext>
            </a:extLst>
          </p:cNvPr>
          <p:cNvSpPr txBox="1"/>
          <p:nvPr/>
        </p:nvSpPr>
        <p:spPr>
          <a:xfrm>
            <a:off x="4972609" y="5186991"/>
            <a:ext cx="9941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PODKARPACKIE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74B6B1DB-4FC3-4AE4-944B-36B04464045E}"/>
              </a:ext>
            </a:extLst>
          </p:cNvPr>
          <p:cNvSpPr txBox="1"/>
          <p:nvPr/>
        </p:nvSpPr>
        <p:spPr>
          <a:xfrm>
            <a:off x="5122063" y="538786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5,4%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BD1DABD3-256D-45F6-AAD4-24C747F5B112}"/>
              </a:ext>
            </a:extLst>
          </p:cNvPr>
          <p:cNvSpPr txBox="1"/>
          <p:nvPr/>
        </p:nvSpPr>
        <p:spPr>
          <a:xfrm>
            <a:off x="3562913" y="4690859"/>
            <a:ext cx="593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ŚLĄSKIE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59263902-3105-4DAD-9088-663A519BE5D7}"/>
              </a:ext>
            </a:extLst>
          </p:cNvPr>
          <p:cNvSpPr txBox="1"/>
          <p:nvPr/>
        </p:nvSpPr>
        <p:spPr>
          <a:xfrm>
            <a:off x="3535600" y="483791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11,9%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063685A9-D953-41E4-A7B5-9C93D4147576}"/>
              </a:ext>
            </a:extLst>
          </p:cNvPr>
          <p:cNvSpPr txBox="1"/>
          <p:nvPr/>
        </p:nvSpPr>
        <p:spPr>
          <a:xfrm>
            <a:off x="2901891" y="4652381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OPOLSKIE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955A5AF-7FA0-45F6-AE01-3E11A97056AE}"/>
              </a:ext>
            </a:extLst>
          </p:cNvPr>
          <p:cNvSpPr txBox="1"/>
          <p:nvPr/>
        </p:nvSpPr>
        <p:spPr>
          <a:xfrm>
            <a:off x="2885931" y="4813969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1,6%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438A3563-A400-4B4F-A027-917AE3A672BB}"/>
              </a:ext>
            </a:extLst>
          </p:cNvPr>
          <p:cNvSpPr txBox="1"/>
          <p:nvPr/>
        </p:nvSpPr>
        <p:spPr>
          <a:xfrm>
            <a:off x="1539422" y="3312735"/>
            <a:ext cx="694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LUBUSKIE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08A22AF9-DBFA-44A3-9B35-BBFEEA4AA734}"/>
              </a:ext>
            </a:extLst>
          </p:cNvPr>
          <p:cNvSpPr txBox="1"/>
          <p:nvPr/>
        </p:nvSpPr>
        <p:spPr>
          <a:xfrm>
            <a:off x="1567474" y="3552484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1,4%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67AF1EB3-A779-4ACF-8DC7-0CC26DC2FA06}"/>
              </a:ext>
            </a:extLst>
          </p:cNvPr>
          <p:cNvSpPr txBox="1"/>
          <p:nvPr/>
        </p:nvSpPr>
        <p:spPr>
          <a:xfrm>
            <a:off x="1725411" y="2008854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ZACHODNIO-</a:t>
            </a:r>
            <a:br>
              <a:rPr lang="pl-PL" sz="1000" dirty="0">
                <a:solidFill>
                  <a:schemeClr val="bg1"/>
                </a:solidFill>
              </a:rPr>
            </a:br>
            <a:r>
              <a:rPr lang="pl-PL" sz="1000" dirty="0">
                <a:solidFill>
                  <a:schemeClr val="bg1"/>
                </a:solidFill>
              </a:rPr>
              <a:t>-POMORSKIE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71CD3498-908E-4D4B-B1B0-7588155F147F}"/>
              </a:ext>
            </a:extLst>
          </p:cNvPr>
          <p:cNvSpPr txBox="1"/>
          <p:nvPr/>
        </p:nvSpPr>
        <p:spPr>
          <a:xfrm>
            <a:off x="1792865" y="235557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4,4%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1D4A8509-D92A-4D69-9DEE-8E2808D4D9C1}"/>
              </a:ext>
            </a:extLst>
          </p:cNvPr>
          <p:cNvSpPr txBox="1"/>
          <p:nvPr/>
        </p:nvSpPr>
        <p:spPr>
          <a:xfrm>
            <a:off x="3970571" y="1890036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WARMIŃSKO-MAZURSKIE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EE9417B8-EC88-4010-84EA-7138D19AB424}"/>
              </a:ext>
            </a:extLst>
          </p:cNvPr>
          <p:cNvSpPr txBox="1"/>
          <p:nvPr/>
        </p:nvSpPr>
        <p:spPr>
          <a:xfrm>
            <a:off x="4316897" y="210338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3,8%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44" name="Titel 6">
            <a:extLst>
              <a:ext uri="{FF2B5EF4-FFF2-40B4-BE49-F238E27FC236}">
                <a16:creationId xmlns:a16="http://schemas.microsoft.com/office/drawing/2014/main" id="{A5D6DDB5-EC21-46C2-B2BE-7A485B9BF90A}"/>
              </a:ext>
            </a:extLst>
          </p:cNvPr>
          <p:cNvSpPr txBox="1">
            <a:spLocks/>
          </p:cNvSpPr>
          <p:nvPr/>
        </p:nvSpPr>
        <p:spPr>
          <a:xfrm>
            <a:off x="1531125" y="261590"/>
            <a:ext cx="9089390" cy="93548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2500" lnSpcReduction="10000"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PZPN_2015" pitchFamily="50" charset="-18"/>
              </a:rPr>
              <a:t>Attendance at Polish National team Qualifying games for FIFA WC Russia 2018</a:t>
            </a:r>
          </a:p>
        </p:txBody>
      </p:sp>
    </p:spTree>
    <p:extLst>
      <p:ext uri="{BB962C8B-B14F-4D97-AF65-F5344CB8AC3E}">
        <p14:creationId xmlns:p14="http://schemas.microsoft.com/office/powerpoint/2010/main" val="37815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3" y="1196608"/>
            <a:ext cx="6213269" cy="51552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8" y="330820"/>
            <a:ext cx="960021" cy="144804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531440" y="6545281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Chocolate Caliente" panose="02000506080000020003" pitchFamily="2" charset="-18"/>
              </a:rPr>
              <a:t>LaczyNasPilka.pl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928026" y="477789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E51C21"/>
                </a:solidFill>
                <a:latin typeface="PZPN_2015" panose="02000803000000000000" pitchFamily="50" charset="-18"/>
              </a:rPr>
              <a:t>3,9%</a:t>
            </a:r>
            <a:endParaRPr lang="pl-PL" b="1" dirty="0">
              <a:solidFill>
                <a:srgbClr val="E51C21"/>
              </a:solidFill>
              <a:latin typeface="PZPN_2015" panose="02000803000000000000" pitchFamily="50" charset="-18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956028" y="4617119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E51C21"/>
                </a:solidFill>
              </a:rPr>
              <a:t>URSUS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109523" y="185884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5,8%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064640" y="1662752"/>
            <a:ext cx="758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BIAŁOŁĘKA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928163" y="430633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5,5%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928163" y="4121671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WAWER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5C2F702F-C409-4EF6-A896-8053D340A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535165"/>
              </p:ext>
            </p:extLst>
          </p:nvPr>
        </p:nvGraphicFramePr>
        <p:xfrm>
          <a:off x="7792603" y="1413355"/>
          <a:ext cx="3874705" cy="47067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07248">
                  <a:extLst>
                    <a:ext uri="{9D8B030D-6E8A-4147-A177-3AD203B41FA5}">
                      <a16:colId xmlns:a16="http://schemas.microsoft.com/office/drawing/2014/main" val="3369143473"/>
                    </a:ext>
                  </a:extLst>
                </a:gridCol>
                <a:gridCol w="1776694">
                  <a:extLst>
                    <a:ext uri="{9D8B030D-6E8A-4147-A177-3AD203B41FA5}">
                      <a16:colId xmlns:a16="http://schemas.microsoft.com/office/drawing/2014/main" val="2103130199"/>
                    </a:ext>
                  </a:extLst>
                </a:gridCol>
                <a:gridCol w="1190763">
                  <a:extLst>
                    <a:ext uri="{9D8B030D-6E8A-4147-A177-3AD203B41FA5}">
                      <a16:colId xmlns:a16="http://schemas.microsoft.com/office/drawing/2014/main" val="1024886652"/>
                    </a:ext>
                  </a:extLst>
                </a:gridCol>
              </a:tblGrid>
              <a:tr h="25305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Nr.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noProof="0" dirty="0">
                          <a:effectLst/>
                        </a:rPr>
                        <a:t>Warsaw’s District</a:t>
                      </a:r>
                      <a:endParaRPr lang="en-GB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%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93040"/>
                  </a:ext>
                </a:extLst>
              </a:tr>
              <a:tr h="24293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Bemowo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6,2%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696586"/>
                  </a:ext>
                </a:extLst>
              </a:tr>
              <a:tr h="25305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Białołęka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5,8%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9177206"/>
                  </a:ext>
                </a:extLst>
              </a:tr>
              <a:tr h="25305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Bielany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5,6%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4463239"/>
                  </a:ext>
                </a:extLst>
              </a:tr>
              <a:tr h="24293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Rembertów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1,0%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4169869"/>
                  </a:ext>
                </a:extLst>
              </a:tr>
              <a:tr h="25305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Targówek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5,2%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6576023"/>
                  </a:ext>
                </a:extLst>
              </a:tr>
              <a:tr h="25305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Ursus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3,9%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6034823"/>
                  </a:ext>
                </a:extLst>
              </a:tr>
              <a:tr h="25305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Ursynów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8,3%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6029730"/>
                  </a:ext>
                </a:extLst>
              </a:tr>
              <a:tr h="25305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Wawer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5,5%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5280273"/>
                  </a:ext>
                </a:extLst>
              </a:tr>
              <a:tr h="25305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Wilanów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3,1%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1940903"/>
                  </a:ext>
                </a:extLst>
              </a:tr>
              <a:tr h="24293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Włochy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2,6%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6443024"/>
                  </a:ext>
                </a:extLst>
              </a:tr>
              <a:tr h="24293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Mokotów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18,7%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9326027"/>
                  </a:ext>
                </a:extLst>
              </a:tr>
              <a:tr h="24293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Ochota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5,3%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0259281"/>
                  </a:ext>
                </a:extLst>
              </a:tr>
              <a:tr h="25305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Praga-Południe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5,1%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6303402"/>
                  </a:ext>
                </a:extLst>
              </a:tr>
              <a:tr h="24293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Praga-Północ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1,1%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9142896"/>
                  </a:ext>
                </a:extLst>
              </a:tr>
              <a:tr h="24293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Śródmieście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6,1%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8108115"/>
                  </a:ext>
                </a:extLst>
              </a:tr>
              <a:tr h="24293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Wesoła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5,4%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3308949"/>
                  </a:ext>
                </a:extLst>
              </a:tr>
              <a:tr h="24293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Wola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7,7%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6930962"/>
                  </a:ext>
                </a:extLst>
              </a:tr>
              <a:tr h="24293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18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Żoliborz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3,2%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4486934"/>
                  </a:ext>
                </a:extLst>
              </a:tr>
            </a:tbl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2095240" y="254083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5,6%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084500" y="2383197"/>
            <a:ext cx="62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BIELANY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013842" y="324790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6,2%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003102" y="3090270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BEMOWO</a:t>
            </a:r>
          </a:p>
        </p:txBody>
      </p:sp>
      <p:sp>
        <p:nvSpPr>
          <p:cNvPr id="7" name="Elipsa 6"/>
          <p:cNvSpPr/>
          <p:nvPr/>
        </p:nvSpPr>
        <p:spPr>
          <a:xfrm>
            <a:off x="1892806" y="4394612"/>
            <a:ext cx="121036" cy="121036"/>
          </a:xfrm>
          <a:prstGeom prst="ellipse">
            <a:avLst/>
          </a:prstGeom>
          <a:solidFill>
            <a:srgbClr val="E51C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prosty 25"/>
          <p:cNvCxnSpPr/>
          <p:nvPr/>
        </p:nvCxnSpPr>
        <p:spPr>
          <a:xfrm>
            <a:off x="967457" y="5151262"/>
            <a:ext cx="59362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 flipV="1">
            <a:off x="1561079" y="4515648"/>
            <a:ext cx="356525" cy="64001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a 28"/>
          <p:cNvSpPr/>
          <p:nvPr/>
        </p:nvSpPr>
        <p:spPr>
          <a:xfrm>
            <a:off x="3117264" y="3029752"/>
            <a:ext cx="121036" cy="121036"/>
          </a:xfrm>
          <a:prstGeom prst="ellipse">
            <a:avLst/>
          </a:prstGeom>
          <a:solidFill>
            <a:srgbClr val="E51C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0" name="Łącznik prosty 29"/>
          <p:cNvCxnSpPr>
            <a:endCxn id="29" idx="2"/>
          </p:cNvCxnSpPr>
          <p:nvPr/>
        </p:nvCxnSpPr>
        <p:spPr>
          <a:xfrm>
            <a:off x="1710410" y="2796984"/>
            <a:ext cx="1406854" cy="29328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1116788" y="2796984"/>
            <a:ext cx="59362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/>
          <p:cNvSpPr txBox="1"/>
          <p:nvPr/>
        </p:nvSpPr>
        <p:spPr>
          <a:xfrm>
            <a:off x="1088786" y="238727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E51C21"/>
                </a:solidFill>
                <a:latin typeface="PZPN_2015" panose="02000803000000000000" pitchFamily="50" charset="-18"/>
              </a:rPr>
              <a:t>3,2%</a:t>
            </a:r>
            <a:endParaRPr lang="pl-PL" b="1" dirty="0">
              <a:solidFill>
                <a:srgbClr val="E51C21"/>
              </a:solidFill>
              <a:latin typeface="PZPN_2015" panose="02000803000000000000" pitchFamily="50" charset="-18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1063984" y="2228823"/>
            <a:ext cx="699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E51C21"/>
                </a:solidFill>
              </a:rPr>
              <a:t>ŻOLIBORZ</a:t>
            </a:r>
          </a:p>
        </p:txBody>
      </p:sp>
      <p:sp>
        <p:nvSpPr>
          <p:cNvPr id="40" name="Elipsa 39"/>
          <p:cNvSpPr/>
          <p:nvPr/>
        </p:nvSpPr>
        <p:spPr>
          <a:xfrm>
            <a:off x="3450668" y="3555475"/>
            <a:ext cx="121036" cy="121036"/>
          </a:xfrm>
          <a:prstGeom prst="ellipse">
            <a:avLst/>
          </a:prstGeom>
          <a:solidFill>
            <a:srgbClr val="E51C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1" name="Łącznik prosty 40"/>
          <p:cNvCxnSpPr>
            <a:stCxn id="40" idx="7"/>
          </p:cNvCxnSpPr>
          <p:nvPr/>
        </p:nvCxnSpPr>
        <p:spPr>
          <a:xfrm flipV="1">
            <a:off x="3553979" y="2497919"/>
            <a:ext cx="1734932" cy="107528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>
            <a:off x="5288911" y="2497919"/>
            <a:ext cx="59362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 tekstowe 47"/>
          <p:cNvSpPr txBox="1"/>
          <p:nvPr/>
        </p:nvSpPr>
        <p:spPr>
          <a:xfrm>
            <a:off x="5255719" y="213449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E51C21"/>
                </a:solidFill>
                <a:latin typeface="PZPN_2015" panose="02000803000000000000" pitchFamily="50" charset="-18"/>
              </a:rPr>
              <a:t>6,1%</a:t>
            </a:r>
            <a:endParaRPr lang="pl-PL" b="1" dirty="0">
              <a:solidFill>
                <a:srgbClr val="E51C21"/>
              </a:solidFill>
              <a:latin typeface="PZPN_2015" panose="02000803000000000000" pitchFamily="50" charset="-18"/>
            </a:endParaRPr>
          </a:p>
        </p:txBody>
      </p:sp>
      <p:sp>
        <p:nvSpPr>
          <p:cNvPr id="49" name="pole tekstowe 48"/>
          <p:cNvSpPr txBox="1"/>
          <p:nvPr/>
        </p:nvSpPr>
        <p:spPr>
          <a:xfrm>
            <a:off x="5119665" y="1976045"/>
            <a:ext cx="9028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E51C21"/>
                </a:solidFill>
              </a:rPr>
              <a:t>ŚRÓDMIEŚCIE</a:t>
            </a:r>
          </a:p>
        </p:txBody>
      </p:sp>
      <p:sp>
        <p:nvSpPr>
          <p:cNvPr id="50" name="pole tekstowe 49"/>
          <p:cNvSpPr txBox="1"/>
          <p:nvPr/>
        </p:nvSpPr>
        <p:spPr>
          <a:xfrm>
            <a:off x="3798967" y="277356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5,2%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51" name="pole tekstowe 50"/>
          <p:cNvSpPr txBox="1"/>
          <p:nvPr/>
        </p:nvSpPr>
        <p:spPr>
          <a:xfrm>
            <a:off x="3649588" y="2644294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TARGÓWEK</a:t>
            </a:r>
          </a:p>
        </p:txBody>
      </p:sp>
      <p:sp>
        <p:nvSpPr>
          <p:cNvPr id="52" name="pole tekstowe 51"/>
          <p:cNvSpPr txBox="1"/>
          <p:nvPr/>
        </p:nvSpPr>
        <p:spPr>
          <a:xfrm>
            <a:off x="2496374" y="4709894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2,6%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53" name="pole tekstowe 52"/>
          <p:cNvSpPr txBox="1"/>
          <p:nvPr/>
        </p:nvSpPr>
        <p:spPr>
          <a:xfrm>
            <a:off x="2485634" y="4552257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WŁOCHY</a:t>
            </a:r>
          </a:p>
        </p:txBody>
      </p:sp>
      <p:sp>
        <p:nvSpPr>
          <p:cNvPr id="54" name="pole tekstowe 53"/>
          <p:cNvSpPr txBox="1"/>
          <p:nvPr/>
        </p:nvSpPr>
        <p:spPr>
          <a:xfrm>
            <a:off x="3428685" y="4463673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18,7%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55" name="pole tekstowe 54"/>
          <p:cNvSpPr txBox="1"/>
          <p:nvPr/>
        </p:nvSpPr>
        <p:spPr>
          <a:xfrm>
            <a:off x="3392568" y="4303841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MOKOTÓW</a:t>
            </a:r>
          </a:p>
        </p:txBody>
      </p:sp>
      <p:sp>
        <p:nvSpPr>
          <p:cNvPr id="56" name="pole tekstowe 55"/>
          <p:cNvSpPr txBox="1"/>
          <p:nvPr/>
        </p:nvSpPr>
        <p:spPr>
          <a:xfrm>
            <a:off x="3381197" y="552180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8,3%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3345080" y="5361969"/>
            <a:ext cx="7393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URSYNÓW</a:t>
            </a:r>
          </a:p>
        </p:txBody>
      </p:sp>
      <p:sp>
        <p:nvSpPr>
          <p:cNvPr id="58" name="pole tekstowe 57"/>
          <p:cNvSpPr txBox="1"/>
          <p:nvPr/>
        </p:nvSpPr>
        <p:spPr>
          <a:xfrm>
            <a:off x="2624801" y="356669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7,7%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59" name="pole tekstowe 58"/>
          <p:cNvSpPr txBox="1"/>
          <p:nvPr/>
        </p:nvSpPr>
        <p:spPr>
          <a:xfrm>
            <a:off x="2666581" y="3435197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WOLA</a:t>
            </a:r>
          </a:p>
        </p:txBody>
      </p:sp>
      <p:sp>
        <p:nvSpPr>
          <p:cNvPr id="60" name="Elipsa 59"/>
          <p:cNvSpPr/>
          <p:nvPr/>
        </p:nvSpPr>
        <p:spPr>
          <a:xfrm>
            <a:off x="2898669" y="4196698"/>
            <a:ext cx="121036" cy="121036"/>
          </a:xfrm>
          <a:prstGeom prst="ellipse">
            <a:avLst/>
          </a:prstGeom>
          <a:solidFill>
            <a:srgbClr val="E51C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/>
          <p:cNvCxnSpPr/>
          <p:nvPr/>
        </p:nvCxnSpPr>
        <p:spPr>
          <a:xfrm>
            <a:off x="1596799" y="3731081"/>
            <a:ext cx="1301870" cy="50381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65"/>
          <p:cNvCxnSpPr/>
          <p:nvPr/>
        </p:nvCxnSpPr>
        <p:spPr>
          <a:xfrm>
            <a:off x="1003177" y="3728995"/>
            <a:ext cx="59362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ole tekstowe 68"/>
          <p:cNvSpPr txBox="1"/>
          <p:nvPr/>
        </p:nvSpPr>
        <p:spPr>
          <a:xfrm>
            <a:off x="977904" y="336256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E51C21"/>
                </a:solidFill>
                <a:latin typeface="PZPN_2015" panose="02000803000000000000" pitchFamily="50" charset="-18"/>
              </a:rPr>
              <a:t>5,3%</a:t>
            </a:r>
            <a:endParaRPr lang="pl-PL" b="1" dirty="0">
              <a:solidFill>
                <a:srgbClr val="E51C21"/>
              </a:solidFill>
              <a:latin typeface="PZPN_2015" panose="02000803000000000000" pitchFamily="50" charset="-18"/>
            </a:endParaRPr>
          </a:p>
        </p:txBody>
      </p:sp>
      <p:sp>
        <p:nvSpPr>
          <p:cNvPr id="70" name="pole tekstowe 69"/>
          <p:cNvSpPr txBox="1"/>
          <p:nvPr/>
        </p:nvSpPr>
        <p:spPr>
          <a:xfrm>
            <a:off x="953102" y="3204112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E51C21"/>
                </a:solidFill>
              </a:rPr>
              <a:t>OCHOTA</a:t>
            </a:r>
          </a:p>
        </p:txBody>
      </p:sp>
      <p:sp>
        <p:nvSpPr>
          <p:cNvPr id="71" name="pole tekstowe 70"/>
          <p:cNvSpPr txBox="1"/>
          <p:nvPr/>
        </p:nvSpPr>
        <p:spPr>
          <a:xfrm>
            <a:off x="4095692" y="3551932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5,1%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72" name="pole tekstowe 71"/>
          <p:cNvSpPr txBox="1"/>
          <p:nvPr/>
        </p:nvSpPr>
        <p:spPr>
          <a:xfrm>
            <a:off x="3946313" y="3422660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PRAGA PD.</a:t>
            </a:r>
          </a:p>
        </p:txBody>
      </p:sp>
      <p:sp>
        <p:nvSpPr>
          <p:cNvPr id="75" name="Elipsa 74"/>
          <p:cNvSpPr/>
          <p:nvPr/>
        </p:nvSpPr>
        <p:spPr>
          <a:xfrm>
            <a:off x="3435317" y="2767784"/>
            <a:ext cx="121036" cy="121036"/>
          </a:xfrm>
          <a:prstGeom prst="ellipse">
            <a:avLst/>
          </a:prstGeom>
          <a:solidFill>
            <a:srgbClr val="E51C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6" name="Łącznik prosty 75"/>
          <p:cNvCxnSpPr/>
          <p:nvPr/>
        </p:nvCxnSpPr>
        <p:spPr>
          <a:xfrm flipV="1">
            <a:off x="3529313" y="1896816"/>
            <a:ext cx="1473580" cy="89114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/>
          <p:cNvCxnSpPr/>
          <p:nvPr/>
        </p:nvCxnSpPr>
        <p:spPr>
          <a:xfrm>
            <a:off x="5003990" y="1896816"/>
            <a:ext cx="59362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ole tekstowe 78"/>
          <p:cNvSpPr txBox="1"/>
          <p:nvPr/>
        </p:nvSpPr>
        <p:spPr>
          <a:xfrm>
            <a:off x="4973559" y="150882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E51C21"/>
                </a:solidFill>
                <a:latin typeface="PZPN_2015" panose="02000803000000000000" pitchFamily="50" charset="-18"/>
              </a:rPr>
              <a:t>1,1%</a:t>
            </a:r>
            <a:endParaRPr lang="pl-PL" b="1" dirty="0">
              <a:solidFill>
                <a:srgbClr val="E51C21"/>
              </a:solidFill>
              <a:latin typeface="PZPN_2015" panose="02000803000000000000" pitchFamily="50" charset="-18"/>
            </a:endParaRPr>
          </a:p>
        </p:txBody>
      </p:sp>
      <p:sp>
        <p:nvSpPr>
          <p:cNvPr id="80" name="pole tekstowe 79"/>
          <p:cNvSpPr txBox="1"/>
          <p:nvPr/>
        </p:nvSpPr>
        <p:spPr>
          <a:xfrm>
            <a:off x="4831180" y="1364858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rgbClr val="E51C21"/>
                </a:solidFill>
              </a:rPr>
              <a:t>PRAGA PŁN.</a:t>
            </a:r>
          </a:p>
        </p:txBody>
      </p:sp>
      <p:sp>
        <p:nvSpPr>
          <p:cNvPr id="81" name="pole tekstowe 80"/>
          <p:cNvSpPr txBox="1"/>
          <p:nvPr/>
        </p:nvSpPr>
        <p:spPr>
          <a:xfrm>
            <a:off x="4790096" y="3211024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1,0%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82" name="pole tekstowe 81"/>
          <p:cNvSpPr txBox="1"/>
          <p:nvPr/>
        </p:nvSpPr>
        <p:spPr>
          <a:xfrm>
            <a:off x="4643055" y="3041567"/>
            <a:ext cx="888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REMBERTÓW</a:t>
            </a:r>
          </a:p>
        </p:txBody>
      </p:sp>
      <p:sp>
        <p:nvSpPr>
          <p:cNvPr id="83" name="pole tekstowe 82"/>
          <p:cNvSpPr txBox="1"/>
          <p:nvPr/>
        </p:nvSpPr>
        <p:spPr>
          <a:xfrm>
            <a:off x="4247120" y="5202004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3,1%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84" name="pole tekstowe 83"/>
          <p:cNvSpPr txBox="1"/>
          <p:nvPr/>
        </p:nvSpPr>
        <p:spPr>
          <a:xfrm>
            <a:off x="4184773" y="5032547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WILANÓW</a:t>
            </a:r>
          </a:p>
        </p:txBody>
      </p:sp>
      <p:sp>
        <p:nvSpPr>
          <p:cNvPr id="85" name="pole tekstowe 84"/>
          <p:cNvSpPr txBox="1"/>
          <p:nvPr/>
        </p:nvSpPr>
        <p:spPr>
          <a:xfrm>
            <a:off x="5532549" y="345033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PZPN_2015" panose="02000803000000000000" pitchFamily="50" charset="-18"/>
              </a:rPr>
              <a:t>5,4%</a:t>
            </a:r>
            <a:endParaRPr lang="pl-PL" b="1" dirty="0">
              <a:solidFill>
                <a:schemeClr val="bg1"/>
              </a:solidFill>
              <a:latin typeface="PZPN_2015" panose="02000803000000000000" pitchFamily="50" charset="-18"/>
            </a:endParaRPr>
          </a:p>
        </p:txBody>
      </p:sp>
      <p:sp>
        <p:nvSpPr>
          <p:cNvPr id="86" name="pole tekstowe 85"/>
          <p:cNvSpPr txBox="1"/>
          <p:nvPr/>
        </p:nvSpPr>
        <p:spPr>
          <a:xfrm>
            <a:off x="5567815" y="3299549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schemeClr val="bg1"/>
                </a:solidFill>
              </a:rPr>
              <a:t>WESOŁA</a:t>
            </a:r>
          </a:p>
        </p:txBody>
      </p:sp>
      <p:sp>
        <p:nvSpPr>
          <p:cNvPr id="61" name="Titel 6">
            <a:extLst>
              <a:ext uri="{FF2B5EF4-FFF2-40B4-BE49-F238E27FC236}">
                <a16:creationId xmlns:a16="http://schemas.microsoft.com/office/drawing/2014/main" id="{FCAFA5EE-A2C9-40B2-946E-7B2F2CFC507B}"/>
              </a:ext>
            </a:extLst>
          </p:cNvPr>
          <p:cNvSpPr txBox="1">
            <a:spLocks/>
          </p:cNvSpPr>
          <p:nvPr/>
        </p:nvSpPr>
        <p:spPr>
          <a:xfrm>
            <a:off x="1531125" y="261590"/>
            <a:ext cx="9089390" cy="93548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2500" lnSpcReduction="10000"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PZPN_2015" pitchFamily="50" charset="-18"/>
              </a:rPr>
              <a:t>Attendance at Polish National team Qualifying games for FIFA WC Russia 2018</a:t>
            </a:r>
          </a:p>
        </p:txBody>
      </p:sp>
    </p:spTree>
    <p:extLst>
      <p:ext uri="{BB962C8B-B14F-4D97-AF65-F5344CB8AC3E}">
        <p14:creationId xmlns:p14="http://schemas.microsoft.com/office/powerpoint/2010/main" val="17834667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374</Words>
  <Application>Microsoft Office PowerPoint</Application>
  <PresentationFormat>Panoramiczny</PresentationFormat>
  <Paragraphs>221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Chocolate Caliente</vt:lpstr>
      <vt:lpstr>PZPN_2015</vt:lpstr>
      <vt:lpstr>Motyw pakietu Office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„Football Connects Us” – Polish path to Grow 2020</dc:title>
  <dc:creator>Magda Urbanska</dc:creator>
  <cp:lastModifiedBy>Tomasz Świerczewski</cp:lastModifiedBy>
  <cp:revision>256</cp:revision>
  <cp:lastPrinted>2016-11-16T09:07:21Z</cp:lastPrinted>
  <dcterms:created xsi:type="dcterms:W3CDTF">2016-11-13T13:51:07Z</dcterms:created>
  <dcterms:modified xsi:type="dcterms:W3CDTF">2017-11-17T10:08:47Z</dcterms:modified>
</cp:coreProperties>
</file>